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7" r:id="rId2"/>
    <p:sldId id="318" r:id="rId3"/>
    <p:sldId id="316" r:id="rId4"/>
    <p:sldId id="343" r:id="rId5"/>
    <p:sldId id="294" r:id="rId6"/>
    <p:sldId id="317" r:id="rId7"/>
    <p:sldId id="533" r:id="rId8"/>
    <p:sldId id="397" r:id="rId9"/>
    <p:sldId id="325" r:id="rId10"/>
    <p:sldId id="535" r:id="rId11"/>
    <p:sldId id="315" r:id="rId12"/>
    <p:sldId id="334" r:id="rId13"/>
    <p:sldId id="347" r:id="rId14"/>
    <p:sldId id="346" r:id="rId15"/>
    <p:sldId id="396" r:id="rId16"/>
    <p:sldId id="355" r:id="rId17"/>
    <p:sldId id="354" r:id="rId18"/>
    <p:sldId id="520" r:id="rId19"/>
    <p:sldId id="356" r:id="rId20"/>
    <p:sldId id="357" r:id="rId21"/>
    <p:sldId id="353" r:id="rId22"/>
    <p:sldId id="361" r:id="rId23"/>
    <p:sldId id="423" r:id="rId24"/>
    <p:sldId id="360" r:id="rId25"/>
    <p:sldId id="352" r:id="rId26"/>
    <p:sldId id="424" r:id="rId27"/>
    <p:sldId id="351" r:id="rId28"/>
    <p:sldId id="362" r:id="rId29"/>
    <p:sldId id="363" r:id="rId30"/>
    <p:sldId id="521" r:id="rId31"/>
    <p:sldId id="350" r:id="rId32"/>
    <p:sldId id="532" r:id="rId33"/>
    <p:sldId id="364" r:id="rId34"/>
    <p:sldId id="345" r:id="rId35"/>
    <p:sldId id="534" r:id="rId36"/>
    <p:sldId id="435" r:id="rId37"/>
    <p:sldId id="434" r:id="rId38"/>
    <p:sldId id="536" r:id="rId39"/>
    <p:sldId id="433" r:id="rId40"/>
    <p:sldId id="432" r:id="rId41"/>
    <p:sldId id="431" r:id="rId42"/>
    <p:sldId id="436" r:id="rId43"/>
    <p:sldId id="522" r:id="rId44"/>
    <p:sldId id="437" r:id="rId45"/>
    <p:sldId id="430" r:id="rId46"/>
    <p:sldId id="537" r:id="rId47"/>
    <p:sldId id="538" r:id="rId48"/>
    <p:sldId id="429" r:id="rId49"/>
    <p:sldId id="542" r:id="rId50"/>
    <p:sldId id="539" r:id="rId51"/>
    <p:sldId id="428" r:id="rId52"/>
    <p:sldId id="541" r:id="rId53"/>
    <p:sldId id="540" r:id="rId54"/>
    <p:sldId id="427" r:id="rId55"/>
    <p:sldId id="426" r:id="rId56"/>
    <p:sldId id="425" r:id="rId57"/>
    <p:sldId id="349" r:id="rId58"/>
    <p:sldId id="546" r:id="rId59"/>
    <p:sldId id="545" r:id="rId60"/>
    <p:sldId id="548" r:id="rId61"/>
    <p:sldId id="547" r:id="rId62"/>
    <p:sldId id="544" r:id="rId63"/>
    <p:sldId id="574" r:id="rId64"/>
    <p:sldId id="573" r:id="rId65"/>
    <p:sldId id="572" r:id="rId66"/>
    <p:sldId id="571" r:id="rId67"/>
    <p:sldId id="570" r:id="rId68"/>
    <p:sldId id="569" r:id="rId69"/>
    <p:sldId id="568" r:id="rId70"/>
    <p:sldId id="567" r:id="rId71"/>
    <p:sldId id="566" r:id="rId72"/>
    <p:sldId id="565" r:id="rId73"/>
    <p:sldId id="564" r:id="rId74"/>
    <p:sldId id="563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/>
    <p:restoredTop sz="94682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DEE8-7A87-4E01-8ADE-4C49CDD43F74}" type="datetime1">
              <a:rPr lang="en-US" smtClean="0"/>
              <a:pPr/>
              <a:t>08/01/2019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08/01/2019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08/01/2019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08/01/2019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BBF0-342D-409A-9C0A-B1B451E92883}" type="datetime1">
              <a:rPr lang="en-US" smtClean="0"/>
              <a:pPr/>
              <a:t>08/01/2019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08/01/2019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08/01/2019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08/01/2019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08/01/2019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08/01/2019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08/01/2019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08/01/2019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youtube.com/watch?v=dq1LK2qMwLA&amp;t=4m33s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youtube.com/watch?v=oUIqhxMdffE&amp;t=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youtube.com/watch?v=GxIp2eNEy4A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ww.youtube.com/watch?v=1OxYgSiNN6c&amp;t=6m58s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3810000" cy="18589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Israel’s Withdrawal from Egypt’s Sinai Peninsula (1979-1982)</a:t>
            </a:r>
          </a:p>
        </p:txBody>
      </p:sp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609600"/>
            <a:ext cx="3810000" cy="514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2401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1973: October/”Yom Kippur” War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1979: Israeli-Egyptian Peace Treaty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1980s: Israel settles more civilians in West Bank and Gaza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1987-1993: First Palestinian Intifada (“Uprising”)</a:t>
            </a:r>
          </a:p>
          <a:p>
            <a:pPr lvl="1"/>
            <a:r>
              <a:rPr lang="en-US" sz="1400" dirty="0">
                <a:solidFill>
                  <a:srgbClr val="FFFFFF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1,376 Palestinians killed</a:t>
            </a:r>
          </a:p>
          <a:p>
            <a:pPr lvl="1"/>
            <a:r>
              <a:rPr lang="en-US" sz="1400" dirty="0">
                <a:solidFill>
                  <a:srgbClr val="FFFFFF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94 Israelis killed</a:t>
            </a:r>
          </a:p>
          <a:p>
            <a:pPr lvl="1"/>
            <a:r>
              <a:rPr lang="en-US" sz="1400" dirty="0">
                <a:solidFill>
                  <a:srgbClr val="FFFFFF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Birth of Sabeel </a:t>
            </a:r>
          </a:p>
          <a:p>
            <a:pPr lvl="1"/>
            <a:endParaRPr lang="en-US" sz="1400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26" name="Picture 2" descr="Image result for naim ateek sabeel">
            <a:extLst>
              <a:ext uri="{FF2B5EF4-FFF2-40B4-BE49-F238E27FC236}">
                <a16:creationId xmlns:a16="http://schemas.microsoft.com/office/drawing/2014/main" id="{9B5EC133-ADBA-1946-9C85-E77AD721E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814" y="3384077"/>
            <a:ext cx="3726404" cy="299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143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1973: October/”Yom Kippur” War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1979: Israeli-Egyptian Peace Treaty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1980s: Israel settles more civilians in West Bank and Gaza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1987-1993: First Palestinian Intifada (“Uprising”)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1993: Oslo Peace Accords</a:t>
            </a:r>
            <a:endParaRPr lang="en-US" sz="1400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2050" name="Picture 2" descr="Image result for oslo peace accords">
            <a:extLst>
              <a:ext uri="{FF2B5EF4-FFF2-40B4-BE49-F238E27FC236}">
                <a16:creationId xmlns:a16="http://schemas.microsoft.com/office/drawing/2014/main" id="{5A6ED1A4-189D-7F4C-B223-654C912EC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933" y="3452891"/>
            <a:ext cx="4249271" cy="290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884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5463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Oslo Peace Accords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775"/>
            <a:ext cx="4111625" cy="42433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Area A: Full control of Palestinian Authority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Area B: Palestinian civil control and Israeli military control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Area C: Full Israeli control </a:t>
            </a:r>
          </a:p>
        </p:txBody>
      </p:sp>
      <p:pic>
        <p:nvPicPr>
          <p:cNvPr id="2560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663" y="274638"/>
            <a:ext cx="3894137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4883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1973: October/”Yom Kippur” War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1979: Israeli-Egyptian Peace Treaty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1980s: Israel settles more civilians in West Bank and Gaza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1987-1993: First Palestinian Intifada (“Uprising”)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1993: Oslo Peace Accords</a:t>
            </a:r>
          </a:p>
          <a:p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10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1973: October/”Yom Kippur” War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1979: Israeli-Egyptian Peace Treaty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1980s: Israel settles more civilians in West Bank and Gaza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1987-1993: First Palestinian Intifada (“Uprising”)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1993: Oslo Peace Accords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2000-2005: Second Palestinian Intifada</a:t>
            </a:r>
          </a:p>
          <a:p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3074" name="Picture 2" descr="Image result for 2nd intifada">
            <a:extLst>
              <a:ext uri="{FF2B5EF4-FFF2-40B4-BE49-F238E27FC236}">
                <a16:creationId xmlns:a16="http://schemas.microsoft.com/office/drawing/2014/main" id="{04B44EF9-6D4A-E941-B762-340C6CD46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77" y="3997138"/>
            <a:ext cx="4093284" cy="255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eachwar.files.wordpress.com/2013/06/palintifadapic.jpg">
            <a:extLst>
              <a:ext uri="{FF2B5EF4-FFF2-40B4-BE49-F238E27FC236}">
                <a16:creationId xmlns:a16="http://schemas.microsoft.com/office/drawing/2014/main" id="{041BB105-6AAF-EE45-9800-BAF5071FB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484" y="4144379"/>
            <a:ext cx="4333539" cy="241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886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73100"/>
            <a:ext cx="76200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741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1973: October/”Yom Kippur” War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1979: Israeli-Egyptian Peace Treaty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1980s: Israel settles more civilians in West Bank and Gaza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1987-1993: First Palestinian Intifada (“Uprising”)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1993: Oslo Peace Accords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2000-2005: Second Palestinian Intifada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2000-Present: Israel intensifies occupation</a:t>
            </a: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857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1973: October/”Yom Kippur” War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1979: Israeli-Egyptian Peace Treaty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1980s: Israel settles more civilians in West Bank and Gaza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1987-1993: First Palestinian Intifada (“Uprising”)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1993: Oslo Peace Accords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2000-2005: Second Palestinian Intifada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2000-Present: Israel intensifies occupation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Increased settlements in West Bank</a:t>
            </a: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486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EBBAE-21E9-7A42-8366-CFAE24216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6E17C-5237-E94A-B4BB-C4924A260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cdn.vox-cdn.com/thumbor/5kF_hP1mO7ayZOdjy-Ngqbld064=/1600x0/filters:no_upscale()/cdn.vox-cdn.com/uploads/chorus_asset/file/7724033/growth_of_settlement.jpg">
            <a:extLst>
              <a:ext uri="{FF2B5EF4-FFF2-40B4-BE49-F238E27FC236}">
                <a16:creationId xmlns:a16="http://schemas.microsoft.com/office/drawing/2014/main" id="{D4FC594F-B83A-E743-A142-3875F9F77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0"/>
            <a:ext cx="5692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741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700" y="0"/>
            <a:ext cx="3764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7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1973: October/”Yom Kippur” War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1979: Israeli-Egyptian Peace Treaty</a:t>
            </a: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9084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1973: October/”Yom Kippur” War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1979: Israeli-Egyptian Peace Treaty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1980s: Israel settles more civilians in West Bank and Gaza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1987-1993: First Palestinian Intifada (“Uprising”)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1993: Oslo Peace Accords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2000-2005: Second Palestinian Intifada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2000-Present: Israel intensifies occupation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Increased settlements in West Bank</a:t>
            </a: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38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1973: October/”Yom Kippur” War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1979: Israeli-Egyptian Peace Treaty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1980s: Israel settles more civilians in West Bank and Gaza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1987-1993: First Palestinian Intifada (“Uprising”)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1993: Oslo Peace Accords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2000-2005: Second Palestinian Intifada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2000-Present: Israel intensifies occupation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Increased settlements in West Bank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Separation/Security Barrier</a:t>
            </a: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96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1200"/>
            <a:ext cx="9144000" cy="543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46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SCN034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0" y="758988"/>
            <a:ext cx="9117815" cy="5014447"/>
          </a:xfrm>
        </p:spPr>
      </p:pic>
    </p:spTree>
    <p:extLst>
      <p:ext uri="{BB962C8B-B14F-4D97-AF65-F5344CB8AC3E}">
        <p14:creationId xmlns:p14="http://schemas.microsoft.com/office/powerpoint/2010/main" val="3049764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0"/>
            <a:ext cx="3484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856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1973: October/”Yom Kippur” War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1979: Israeli-Egyptian Peace Treaty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1980s: Israel settles more civilians in West Bank and Gaza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1987-1993: First Palestinian Intifada (“Uprising”)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1993: Oslo Peace Accords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2000-2005: Second Palestinian Intifada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2000-Present: Israel intensifies occupation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Increased settlements in West Bank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Separation Barrier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Israeli-only roads</a:t>
            </a: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55744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1724" r="-81724"/>
          <a:stretch>
            <a:fillRect/>
          </a:stretch>
        </p:blipFill>
        <p:spPr>
          <a:xfrm>
            <a:off x="-1709884" y="0"/>
            <a:ext cx="12469965" cy="6858000"/>
          </a:xfrm>
        </p:spPr>
      </p:pic>
    </p:spTree>
    <p:extLst>
      <p:ext uri="{BB962C8B-B14F-4D97-AF65-F5344CB8AC3E}">
        <p14:creationId xmlns:p14="http://schemas.microsoft.com/office/powerpoint/2010/main" val="3192562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1973: October/”Yom Kippur” War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1979: Israeli-Egyptian Peace Treaty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1980s: Israel settles more civilians in West Bank and Gaza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1987-1993: First Palestinian Intifada (“Uprising”)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1993: Oslo Peace Accords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2000-2005: Second Palestinian Intifada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2000-Present: Israel intensifies occupation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Increased settlements in West Bank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Separation Barrier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Israeli-only roads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Checkpoints</a:t>
            </a: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4627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702" y="0"/>
            <a:ext cx="4749165" cy="6858000"/>
          </a:xfrm>
          <a:prstGeom prst="rect">
            <a:avLst/>
          </a:prstGeom>
        </p:spPr>
      </p:pic>
      <p:pic>
        <p:nvPicPr>
          <p:cNvPr id="3074" name="Picture 2" descr="https://s3.amazonaws.com/VP2/visuals/en/209b704ee29e771176152bcff19c19e7.png?2016">
            <a:extLst>
              <a:ext uri="{FF2B5EF4-FFF2-40B4-BE49-F238E27FC236}">
                <a16:creationId xmlns:a16="http://schemas.microsoft.com/office/drawing/2014/main" id="{EE5AEBF0-E383-2041-81AC-07FFE2629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663" y="0"/>
            <a:ext cx="3970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719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079500"/>
            <a:ext cx="81280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31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1973: October/”Yom Kippur” War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1979: Israeli-Egyptian Peace Treaty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1980s: Israel settles more civilians in West Bank and Gaza</a:t>
            </a:r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4" name="Picture 2" descr="Image result for israeli settlements">
            <a:hlinkClick r:id="rId2"/>
            <a:extLst>
              <a:ext uri="{FF2B5EF4-FFF2-40B4-BE49-F238E27FC236}">
                <a16:creationId xmlns:a16="http://schemas.microsoft.com/office/drawing/2014/main" id="{DFED3F57-DB56-9746-92C3-8233E4B78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09" y="3217054"/>
            <a:ext cx="7218381" cy="3011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079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E2FF0-8CA7-FC46-B445-55A99B980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977C5-E7FD-9446-B771-2B3F51F9D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2.bp.blogspot.com/-IQTpeAPHpq8/UJkH7QUljrI/AAAAAAAAADQ/4Hm6uuvSbXc/s1600/checkpoint.jpg">
            <a:hlinkClick r:id="rId2"/>
            <a:extLst>
              <a:ext uri="{FF2B5EF4-FFF2-40B4-BE49-F238E27FC236}">
                <a16:creationId xmlns:a16="http://schemas.microsoft.com/office/drawing/2014/main" id="{77A51756-AF4D-4B41-B491-A9B54CE61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989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1973: October/”Yom Kippur” War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1979: Israeli-Egyptian Peace Treaty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1980s: Israel settles more civilians in West Bank and Gaza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1987-1993: First Palestinian Intifada (“Uprising”)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1993: Oslo Peace Accords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2000-2005: Second Palestinian Intifada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2000-Present: Israel intensifies occupation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Increased settlements in West Bank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Separation Barrier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Israeli-only roads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Checkpoints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Territorial sieges and home raids</a:t>
            </a: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0248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1973: October/”Yom Kippur” War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1979: Israeli-Egyptian Peace Treaty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1980s: Israel settles more civilians in West Bank and Gaza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1987-1993: First Palestinian Intifada (“Uprising”)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1993: Oslo Peace Accords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2000-2005: Second Palestinian Intifada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2000-Present: Israel intensifies occupation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Increased settlements in West Bank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Separation Barrier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Israeli-only roads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Checkpoints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Territorial sieges and home raids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Home demolitions</a:t>
            </a:r>
            <a:endParaRPr lang="en-US" sz="10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154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Israel demolishes Palestinian homes near separation wall">
            <a:extLst>
              <a:ext uri="{FF2B5EF4-FFF2-40B4-BE49-F238E27FC236}">
                <a16:creationId xmlns:a16="http://schemas.microsoft.com/office/drawing/2014/main" id="{5466C3F8-5D21-534D-941A-D340AE426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251" y="761423"/>
            <a:ext cx="9278502" cy="521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4765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1973: October/”Yom Kippur” War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1979: Israeli-Egyptian Peace Treaty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1980s: Israel settles more civilians in West Bank and Gaza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1987-1993: First Palestinian Intifada (“Uprising”)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1993: Oslo Peace Accords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2000-2005: Second Palestinian Intifada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2000-Present: Israel intensifies occupation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Increased settlements in West Bank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Separation Barrier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Israeli-only roads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Checkpoints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Territorial sieges and home raids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Home demolitions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Mass incarceration of children and adults</a:t>
            </a: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2999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DFB55-B334-5D41-82B3-AD5DF28EE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CD7F1-FAFA-2245-9D70-B7356F6B9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 result for child detention palestine">
            <a:hlinkClick r:id="rId2"/>
            <a:extLst>
              <a:ext uri="{FF2B5EF4-FFF2-40B4-BE49-F238E27FC236}">
                <a16:creationId xmlns:a16="http://schemas.microsoft.com/office/drawing/2014/main" id="{492F5A25-8E2A-B347-A154-33CA7B595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31668"/>
            <a:ext cx="9159354" cy="558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4399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0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205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2005: Palestinian civil society calls for boycott, divestment, and sanctions</a:t>
            </a: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0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0326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2005: Palestinian civil society calls for boycott, divestment, and sanctions. </a:t>
            </a:r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Three goals of BDS:</a:t>
            </a:r>
          </a:p>
          <a:p>
            <a:pPr lvl="1">
              <a:buFont typeface="Arial"/>
              <a:buChar char="•"/>
            </a:pPr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End the occupation</a:t>
            </a:r>
          </a:p>
          <a:p>
            <a:pPr lvl="1">
              <a:buFont typeface="Arial"/>
              <a:buChar char="•"/>
            </a:pPr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Respect the Palestinian right of return</a:t>
            </a:r>
          </a:p>
          <a:p>
            <a:pPr lvl="1">
              <a:buFont typeface="Arial"/>
              <a:buChar char="•"/>
            </a:pPr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Equal rights for Palestinians within Israel</a:t>
            </a: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0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385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2005: Palestinian civil society calls for boycott, divestment, and sanctions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2006: Hamas wins legislative elections</a:t>
            </a: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0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811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790" y="42202"/>
            <a:ext cx="4238147" cy="681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5537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2005: Palestinian civil society calls for boycott, divestment, and sanctions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2006: Hamas wins legislative elections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2006: Civil War between Palestinian Hamas and Fatah</a:t>
            </a: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0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477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2005: Palestinian civil society calls for boycott, divestment, and sanctions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2006: Hamas wins legislative elections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2006: Civil War between Palestinian Hamas and Fatah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Israeli siege on Gaza</a:t>
            </a: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0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6054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817" y="4183"/>
            <a:ext cx="6867187" cy="68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9989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DA5FD-0960-5E41-86A6-9270CD287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1832A-B46D-3342-AE02-34C0E7649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4129.jpg">
            <a:extLst>
              <a:ext uri="{FF2B5EF4-FFF2-40B4-BE49-F238E27FC236}">
                <a16:creationId xmlns:a16="http://schemas.microsoft.com/office/drawing/2014/main" id="{D65AB94E-BBC1-2440-A207-4679D1D602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03307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2005: Palestinian civil society calls for boycott, divestment, and sanctions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2006: Hamas wins legislative elections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2006: Civil War between Palestinian Hamas and Fatah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Israeli siege on Gaza</a:t>
            </a: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0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0179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2005: Palestinian civil society calls for boycott, divestment, and sanctions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2006: Hamas wins legislative elections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2006: Civil War between Palestinian Hamas and Fatah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Israeli siege on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Rockets fired on Israel from Gaza</a:t>
            </a: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0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7" name="Picture 2" descr="Image result for hamas rockets">
            <a:extLst>
              <a:ext uri="{FF2B5EF4-FFF2-40B4-BE49-F238E27FC236}">
                <a16:creationId xmlns:a16="http://schemas.microsoft.com/office/drawing/2014/main" id="{1B1DA0CF-EBF9-5543-8E1D-0827BCB81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47582"/>
            <a:ext cx="2523940" cy="28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hamas rockets">
            <a:extLst>
              <a:ext uri="{FF2B5EF4-FFF2-40B4-BE49-F238E27FC236}">
                <a16:creationId xmlns:a16="http://schemas.microsoft.com/office/drawing/2014/main" id="{4C374C2A-4FF0-2648-BF4C-88B60AC6E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183" y="3347581"/>
            <a:ext cx="2853226" cy="190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F238CB-DE7F-8A45-8929-ECFB2FD72A3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747" y="3347582"/>
            <a:ext cx="2456689" cy="253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18061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2005: Palestinian civil society calls for boycott, divestment, and sanctions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2006: Hamas wins legislative elections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2006: Civil War between Palestinian Hamas and Fatah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Israeli siege on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Rockets fired on Israel from Gaza</a:t>
            </a: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0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6146" name="Picture 2" descr="Image result for hamas rockets damage">
            <a:extLst>
              <a:ext uri="{FF2B5EF4-FFF2-40B4-BE49-F238E27FC236}">
                <a16:creationId xmlns:a16="http://schemas.microsoft.com/office/drawing/2014/main" id="{035F23AD-1FCC-EA44-9746-AF2526249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6993"/>
            <a:ext cx="3361765" cy="210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hamas rockets damage">
            <a:extLst>
              <a:ext uri="{FF2B5EF4-FFF2-40B4-BE49-F238E27FC236}">
                <a16:creationId xmlns:a16="http://schemas.microsoft.com/office/drawing/2014/main" id="{17DD3C6D-F05E-7048-B5BE-F7FDEEB80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951" y="4808313"/>
            <a:ext cx="3279499" cy="20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mages.squarespace-cdn.com/content/v1/5126bbb4e4b08c2e6d1cb6e4/1367260195586-D3WRR4TMJWND0G8V92BS/ke17ZwdGBToddI8pDm48kCygInxVruGm9E_aMbqFdcZZw-zPPgdn4jUwVcJE1ZvWQUxwkmyExglNqGp0IvTJZamWLI2zvYWH8K3-s_4yszcp2ryTI0HqTOaaUohrI8PIFS9P0ZlmmljzcHa7JSfCbCqV2hIcRMz7j3dLDWsfBJwKMshLAGzx4R3EDFOm1kBS/image-asset.jpeg?format=2500w">
            <a:extLst>
              <a:ext uri="{FF2B5EF4-FFF2-40B4-BE49-F238E27FC236}">
                <a16:creationId xmlns:a16="http://schemas.microsoft.com/office/drawing/2014/main" id="{D075329B-1A87-FF43-9609-9C3ECBFB1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973" y="3516406"/>
            <a:ext cx="3574228" cy="238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4986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2005: Palestinian civil society calls for boycott, divestment, and sanctions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2006: Hamas wins legislative elections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2006: Civil War between Palestinian Hamas and Fatah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Israeli siege on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Rockets fired on Israel from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Israeli land invasions and aerial bombardments of Gaza</a:t>
            </a: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0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4" name="Picture 2" descr="Image result for gaza operation protective edge">
            <a:extLst>
              <a:ext uri="{FF2B5EF4-FFF2-40B4-BE49-F238E27FC236}">
                <a16:creationId xmlns:a16="http://schemas.microsoft.com/office/drawing/2014/main" id="{5D2CBD58-12B7-3642-B34A-85F3240AF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59985"/>
            <a:ext cx="3648336" cy="273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gaza operation protective edge">
            <a:extLst>
              <a:ext uri="{FF2B5EF4-FFF2-40B4-BE49-F238E27FC236}">
                <a16:creationId xmlns:a16="http://schemas.microsoft.com/office/drawing/2014/main" id="{34EB75CC-AB8C-EF4A-AA37-33A0C9F1A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605" y="3765605"/>
            <a:ext cx="4369009" cy="273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6703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2005: Palestinian civil society calls for boycott, divestment, and sanctions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2006: Hamas wins legislative elections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2006: Civil War between Palestinian Hamas and Fatah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Israeli siege on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Rockets fired on Israel from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Israeli land invasions and aerial bombardments of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2008-2009: Israeli war with Gaza</a:t>
            </a: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0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6278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2005: Palestinian civil society calls for boycott, divestment, and sanctions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2006: Hamas wins legislative elections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2006: Civil War between Palestinian Hamas and Fatah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Israeli siege on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Rockets fired on Israel from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Israeli land invasions and aerial bombardments of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2008-2009: Israeli war with Gaza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1,391 Palestinians killed (759 civilians, 344 children, 110 women)</a:t>
            </a: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0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87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0325"/>
            <a:ext cx="5410200" cy="683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96800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2005: Palestinian civil society calls for boycott, divestment, and sanctions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2006: Hamas wins legislative elections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2006: Civil War between Palestinian Hamas and Fatah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Israeli siege on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Rockets fired on Israel from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Israeli land invasions and aerial bombardments of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2008-2009: Israeli war with Gaza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1,391 Palestinians killed (759 civilians, 344 children, 110 women)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10 Israelis killed (3 civilians)</a:t>
            </a: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0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094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2005: Palestinian civil society calls for boycott, divestment, and sanctions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2006: Hamas wins legislative elections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2006: Civil War between Palestinian Hamas and Fatah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Israeli siege on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Rockets fired on Israel from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Israeli land invasions and aerial bombardments of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2008-2009: Israeli war with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2009: Palestinian Christians publish </a:t>
            </a:r>
            <a:r>
              <a:rPr lang="en-US" sz="1800" i="1" dirty="0" err="1">
                <a:latin typeface="Franklin Gothic Book" charset="0"/>
                <a:ea typeface="ヒラギノ角ゴ Pro W3" charset="0"/>
                <a:cs typeface="ヒラギノ角ゴ Pro W3" charset="0"/>
              </a:rPr>
              <a:t>Kairos</a:t>
            </a:r>
            <a:r>
              <a:rPr lang="en-US" sz="1800" i="1" dirty="0">
                <a:latin typeface="Franklin Gothic Book" charset="0"/>
                <a:ea typeface="ヒラギノ角ゴ Pro W3" charset="0"/>
                <a:cs typeface="ヒラギノ角ゴ Pro W3" charset="0"/>
              </a:rPr>
              <a:t> Palestine</a:t>
            </a: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, endorse BDS call</a:t>
            </a: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0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4098" name="Picture 2" descr="The authors of the &quot;Kairos Palestine&quot; document">
            <a:extLst>
              <a:ext uri="{FF2B5EF4-FFF2-40B4-BE49-F238E27FC236}">
                <a16:creationId xmlns:a16="http://schemas.microsoft.com/office/drawing/2014/main" id="{3E6105C5-E2C5-4F48-8897-33A8B3132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053" y="4346328"/>
            <a:ext cx="2996005" cy="214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kairos palestine">
            <a:extLst>
              <a:ext uri="{FF2B5EF4-FFF2-40B4-BE49-F238E27FC236}">
                <a16:creationId xmlns:a16="http://schemas.microsoft.com/office/drawing/2014/main" id="{83396E2B-76AF-1742-824D-7C99A0987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163" y="4346328"/>
            <a:ext cx="1451532" cy="212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6605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2005: Palestinian civil society calls for boycott, divestment, and sanctions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2006: Hamas wins legislative elections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2006: Civil War between Palestinian Hamas and Fatah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Israeli siege on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Rockets fired on Israel from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Israeli land invasions and aerial bombardments of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2008-2009: Israeli war with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2009: Palestinian Christians publish </a:t>
            </a:r>
            <a:r>
              <a:rPr lang="en-US" sz="1800" i="1" dirty="0" err="1">
                <a:latin typeface="Franklin Gothic Book" charset="0"/>
                <a:ea typeface="ヒラギノ角ゴ Pro W3" charset="0"/>
                <a:cs typeface="ヒラギノ角ゴ Pro W3" charset="0"/>
              </a:rPr>
              <a:t>Kairos</a:t>
            </a:r>
            <a:r>
              <a:rPr lang="en-US" sz="1800" i="1" dirty="0">
                <a:latin typeface="Franklin Gothic Book" charset="0"/>
                <a:ea typeface="ヒラギノ角ゴ Pro W3" charset="0"/>
                <a:cs typeface="ヒラギノ角ゴ Pro W3" charset="0"/>
              </a:rPr>
              <a:t> Palestine</a:t>
            </a: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, endorse BDS call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2012: Israeli war with Gaza</a:t>
            </a: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0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4005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2005: Palestinian civil society calls for boycott, divestment, and sanctions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2006: Hamas wins legislative elections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2006: Civil War between Palestinian Hamas and Fatah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Israeli siege on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Rockets fired on Israel from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Israeli land invasions and aerial bombardments of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2008-2009: Israeli war with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2009: Palestinian Christians publish </a:t>
            </a:r>
            <a:r>
              <a:rPr lang="en-US" sz="1800" i="1" dirty="0" err="1">
                <a:latin typeface="Franklin Gothic Book" charset="0"/>
                <a:ea typeface="ヒラギノ角ゴ Pro W3" charset="0"/>
                <a:cs typeface="ヒラギノ角ゴ Pro W3" charset="0"/>
              </a:rPr>
              <a:t>Kairos</a:t>
            </a:r>
            <a:r>
              <a:rPr lang="en-US" sz="1800" i="1" dirty="0">
                <a:latin typeface="Franklin Gothic Book" charset="0"/>
                <a:ea typeface="ヒラギノ角ゴ Pro W3" charset="0"/>
                <a:cs typeface="ヒラギノ角ゴ Pro W3" charset="0"/>
              </a:rPr>
              <a:t> Palestine</a:t>
            </a: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, endorse BDS call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2012: Israeli war with Gaza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167 Palestinians killed (87 civilians)</a:t>
            </a: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0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96339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2005: Palestinian civil society calls for boycott, divestment, and sanctions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2006: Hamas wins legislative elections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2006: Civil War between Palestinian Hamas and Fatah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Israeli siege on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Rockets fired on Israel from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Israeli land invasions and aerial bombardments of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2008-2009: Israeli war with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2009: Palestinian Christians publish </a:t>
            </a:r>
            <a:r>
              <a:rPr lang="en-US" sz="1800" i="1" dirty="0" err="1">
                <a:latin typeface="Franklin Gothic Book" charset="0"/>
                <a:ea typeface="ヒラギノ角ゴ Pro W3" charset="0"/>
                <a:cs typeface="ヒラギノ角ゴ Pro W3" charset="0"/>
              </a:rPr>
              <a:t>Kairos</a:t>
            </a:r>
            <a:r>
              <a:rPr lang="en-US" sz="1800" i="1" dirty="0">
                <a:latin typeface="Franklin Gothic Book" charset="0"/>
                <a:ea typeface="ヒラギノ角ゴ Pro W3" charset="0"/>
                <a:cs typeface="ヒラギノ角ゴ Pro W3" charset="0"/>
              </a:rPr>
              <a:t> Palestine</a:t>
            </a: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, endorse BDS call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2012: Israeli war with Gaza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167 Palestinians killed (87 civilians)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6 Israelis killed (4 civilians)</a:t>
            </a: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0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8252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2005: Palestinian civil society calls for boycott, divestment, and sanctions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2006: Hamas wins legislative elections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2006: Civil War between Palestinian Hamas and Fatah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Israeli siege on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Rockets fired on Israel from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Israeli land invasions and aerial bombardments of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2008-2009: Israeli war with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2009: Palestinian Christians publish </a:t>
            </a:r>
            <a:r>
              <a:rPr lang="en-US" sz="1800" i="1" dirty="0" err="1">
                <a:latin typeface="Franklin Gothic Book" charset="0"/>
                <a:ea typeface="ヒラギノ角ゴ Pro W3" charset="0"/>
                <a:cs typeface="ヒラギノ角ゴ Pro W3" charset="0"/>
              </a:rPr>
              <a:t>Kairos</a:t>
            </a:r>
            <a:r>
              <a:rPr lang="en-US" sz="1800" i="1" dirty="0">
                <a:latin typeface="Franklin Gothic Book" charset="0"/>
                <a:ea typeface="ヒラギノ角ゴ Pro W3" charset="0"/>
                <a:cs typeface="ヒラギノ角ゴ Pro W3" charset="0"/>
              </a:rPr>
              <a:t> Palestine</a:t>
            </a: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, endorse BDS call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2012: Israeli war with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2014: Israeli war with Gaza</a:t>
            </a: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0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3187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2005: Palestinian civil society calls for boycott, divestment, and sanctions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2006: Hamas wins legislative elections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2006: Civil War between Palestinian Hamas and Fatah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Israeli siege on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Rockets fired on Israel from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Israeli land invasions and aerial bombardments of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2008-2009: Israeli war with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2009: Palestinian Christians publish </a:t>
            </a:r>
            <a:r>
              <a:rPr lang="en-US" sz="1800" i="1" dirty="0" err="1">
                <a:latin typeface="Franklin Gothic Book" charset="0"/>
                <a:ea typeface="ヒラギノ角ゴ Pro W3" charset="0"/>
                <a:cs typeface="ヒラギノ角ゴ Pro W3" charset="0"/>
              </a:rPr>
              <a:t>Kairos</a:t>
            </a:r>
            <a:r>
              <a:rPr lang="en-US" sz="1800" i="1" dirty="0">
                <a:latin typeface="Franklin Gothic Book" charset="0"/>
                <a:ea typeface="ヒラギノ角ゴ Pro W3" charset="0"/>
                <a:cs typeface="ヒラギノ角ゴ Pro W3" charset="0"/>
              </a:rPr>
              <a:t> Palestine</a:t>
            </a: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, endorse BDS call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2012: Israeli war with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2014: Israeli war with Gaza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2,104 Palestinians killed (1,462 civilians, 495 children)</a:t>
            </a: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0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563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2005: Palestinian civil society calls for boycott, divestment, and sanctions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2006: Hamas wins legislative elections</a:t>
            </a:r>
          </a:p>
          <a:p>
            <a:pPr>
              <a:buFont typeface="Arial"/>
              <a:buChar char="•"/>
            </a:pP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2006: Civil War between Palestinian Hamas and Fatah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Israeli siege on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Rockets fired on Israel from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2006-Present: Israeli land invasions and aerial bombardments of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2008-2009: Israeli war with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2009: Palestinian Christians publish </a:t>
            </a:r>
            <a:r>
              <a:rPr lang="en-US" sz="1800" i="1" dirty="0" err="1">
                <a:latin typeface="Franklin Gothic Book" charset="0"/>
                <a:ea typeface="ヒラギノ角ゴ Pro W3" charset="0"/>
                <a:cs typeface="ヒラギノ角ゴ Pro W3" charset="0"/>
              </a:rPr>
              <a:t>Kairos</a:t>
            </a:r>
            <a:r>
              <a:rPr lang="en-US" sz="1800" i="1" dirty="0">
                <a:latin typeface="Franklin Gothic Book" charset="0"/>
                <a:ea typeface="ヒラギノ角ゴ Pro W3" charset="0"/>
                <a:cs typeface="ヒラギノ角ゴ Pro W3" charset="0"/>
              </a:rPr>
              <a:t> Palestine</a:t>
            </a:r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, endorse BDS call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2012: Israeli war with Gaza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2014: Israeli war with Gaza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2,104 Palestinians killed (1,462 civilians, 495 children)</a:t>
            </a:r>
          </a:p>
          <a:p>
            <a:pPr lvl="1"/>
            <a:r>
              <a:rPr lang="en-US" sz="1400" dirty="0">
                <a:latin typeface="Franklin Gothic Book" charset="0"/>
                <a:ea typeface="ヒラギノ角ゴ Pro W3" charset="0"/>
                <a:cs typeface="ヒラギノ角ゴ Pro W3" charset="0"/>
              </a:rPr>
              <a:t>69 Israelis killed (4 civilians, 1 child)</a:t>
            </a: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0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0517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pPr lvl="1"/>
            <a:endParaRPr lang="en-US" sz="1400" dirty="0"/>
          </a:p>
          <a:p>
            <a:pPr lvl="1"/>
            <a:endParaRPr lang="en-US" sz="1400" dirty="0"/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0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5043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alestinian demonstrators gather in Khuza’a on the Gaza side of the perimeter fence between Israel and the Gaza Strip during the Great March of Return demonstration on 6 April 2018. © 2018 Photo Courtesy of Mahmoud Bassam">
            <a:extLst>
              <a:ext uri="{FF2B5EF4-FFF2-40B4-BE49-F238E27FC236}">
                <a16:creationId xmlns:a16="http://schemas.microsoft.com/office/drawing/2014/main" id="{D7EA4F2A-13C4-044D-B6D1-5EF76D7EA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1724"/>
            <a:ext cx="9144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Franklin Gothic Book" charset="0"/>
                <a:ea typeface="ヒラギノ角ゴ Pro W3" charset="0"/>
                <a:cs typeface="ヒラギノ角ゴ Pro W3" charset="0"/>
              </a:rPr>
              <a:t>2018-2019: “The Great March of Return”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1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2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36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0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4000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98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1973: October/”Yom Kippur” War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1979: Israeli-Egyptian Peace Treaty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1980s: Israel settles more civilians in West Bank and Gaza</a:t>
            </a:r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22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lestinian demonstrators gather in Khuza’a on the Gaza side of the perimeter fence between Israel and the Gaza Strip during the Great March of Return demonstration on 6 April 2018. © 2018 Photo Courtesy of Mahmoud Bassam">
            <a:extLst>
              <a:ext uri="{FF2B5EF4-FFF2-40B4-BE49-F238E27FC236}">
                <a16:creationId xmlns:a16="http://schemas.microsoft.com/office/drawing/2014/main" id="{B51843FE-0E4F-9F46-90D9-8843B5AFE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1724"/>
            <a:ext cx="9144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Franklin Gothic Book" charset="0"/>
                <a:ea typeface="ヒラギノ角ゴ Pro W3" charset="0"/>
                <a:cs typeface="ヒラギノ角ゴ Pro W3" charset="0"/>
              </a:rPr>
              <a:t>2018-2019: “The Great March of Return”</a:t>
            </a:r>
          </a:p>
          <a:p>
            <a:pPr lvl="1"/>
            <a:r>
              <a:rPr lang="en-US" sz="1800" dirty="0"/>
              <a:t>More than 200 Palestinians killed by Israeli snipers (44 children, 2 women, 4 paramedics, 2 journalists)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1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2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36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0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4000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6154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lestinian demonstrators gather in Khuza’a on the Gaza side of the perimeter fence between Israel and the Gaza Strip during the Great March of Return demonstration on 6 April 2018. © 2018 Photo Courtesy of Mahmoud Bassam">
            <a:extLst>
              <a:ext uri="{FF2B5EF4-FFF2-40B4-BE49-F238E27FC236}">
                <a16:creationId xmlns:a16="http://schemas.microsoft.com/office/drawing/2014/main" id="{B51843FE-0E4F-9F46-90D9-8843B5AFE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1724"/>
            <a:ext cx="9144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Franklin Gothic Book" charset="0"/>
                <a:ea typeface="ヒラギノ角ゴ Pro W3" charset="0"/>
                <a:cs typeface="ヒラギノ角ゴ Pro W3" charset="0"/>
              </a:rPr>
              <a:t>2018-2019: “The Great March of Return”</a:t>
            </a:r>
          </a:p>
          <a:p>
            <a:pPr lvl="1"/>
            <a:r>
              <a:rPr lang="en-US" sz="1800" dirty="0"/>
              <a:t>More than 200 Palestinians killed by Israeli snipers (44 children, 2 women, 4 paramedics, 2 journalists)</a:t>
            </a:r>
          </a:p>
          <a:p>
            <a:pPr lvl="1"/>
            <a:r>
              <a:rPr lang="en-US" sz="1800" dirty="0"/>
              <a:t>More than 16,000 Palestinians wounded by Israeli snipers (3,905 children, 753 women, 198 paramedics, and 170 journalists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1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2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36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0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4000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078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alestinian demonstrators gather in Khuza’a on the Gaza side of the perimeter fence between Israel and the Gaza Strip during the Great March of Return demonstration on 6 April 2018. © 2018 Photo Courtesy of Mahmoud Bassam">
            <a:hlinkClick r:id="rId2"/>
            <a:extLst>
              <a:ext uri="{FF2B5EF4-FFF2-40B4-BE49-F238E27FC236}">
                <a16:creationId xmlns:a16="http://schemas.microsoft.com/office/drawing/2014/main" id="{B51843FE-0E4F-9F46-90D9-8843B5AFE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1724"/>
            <a:ext cx="9144000" cy="552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Franklin Gothic Book" charset="0"/>
                <a:ea typeface="ヒラギノ角ゴ Pro W3" charset="0"/>
                <a:cs typeface="ヒラギノ角ゴ Pro W3" charset="0"/>
              </a:rPr>
              <a:t>2018-2019: “The Great March of Return”</a:t>
            </a:r>
          </a:p>
          <a:p>
            <a:pPr lvl="1"/>
            <a:r>
              <a:rPr lang="en-US" sz="1800" dirty="0"/>
              <a:t>More than 200 Palestinians killed by Israeli snipers (44 children, 2 women, 4 paramedics, 2 journalists)</a:t>
            </a:r>
          </a:p>
          <a:p>
            <a:pPr lvl="1"/>
            <a:r>
              <a:rPr lang="en-US" sz="1800" dirty="0"/>
              <a:t>More than 16,000 Palestinians wounded by Israeli snipers (3,905 children, 753 women, 198 paramedics, and 170 journalists</a:t>
            </a:r>
          </a:p>
          <a:p>
            <a:pPr lvl="1"/>
            <a:r>
              <a:rPr lang="en-US" sz="1800" dirty="0"/>
              <a:t>One Israeli soldier has been injured by Palestinian shrapnel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lvl="1"/>
            <a:endParaRPr lang="en-US" sz="11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2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36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0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4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4000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2405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6EB3-85AE-7542-AFE1-F417DF183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99703-48B9-8C46-BAB9-2A771C10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28617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6EB3-85AE-7542-AFE1-F417DF183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99703-48B9-8C46-BAB9-2A771C10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Palestinians want:</a:t>
            </a:r>
          </a:p>
        </p:txBody>
      </p:sp>
    </p:spTree>
    <p:extLst>
      <p:ext uri="{BB962C8B-B14F-4D97-AF65-F5344CB8AC3E}">
        <p14:creationId xmlns:p14="http://schemas.microsoft.com/office/powerpoint/2010/main" val="297928357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6EB3-85AE-7542-AFE1-F417DF183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99703-48B9-8C46-BAB9-2A771C10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Palestinians want: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Liberation from the Israeli occupation</a:t>
            </a:r>
          </a:p>
        </p:txBody>
      </p:sp>
    </p:spTree>
    <p:extLst>
      <p:ext uri="{BB962C8B-B14F-4D97-AF65-F5344CB8AC3E}">
        <p14:creationId xmlns:p14="http://schemas.microsoft.com/office/powerpoint/2010/main" val="363448781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6EB3-85AE-7542-AFE1-F417DF183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99703-48B9-8C46-BAB9-2A771C10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Palestinians want: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Liberation from the Israeli occupation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The right to return to their homeland</a:t>
            </a:r>
          </a:p>
        </p:txBody>
      </p:sp>
    </p:spTree>
    <p:extLst>
      <p:ext uri="{BB962C8B-B14F-4D97-AF65-F5344CB8AC3E}">
        <p14:creationId xmlns:p14="http://schemas.microsoft.com/office/powerpoint/2010/main" val="12181276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6EB3-85AE-7542-AFE1-F417DF183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99703-48B9-8C46-BAB9-2A771C10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Palestinians want: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Liberation from the Israeli occupation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The right to return to their homeland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Equal rights for Palestinians within Israel</a:t>
            </a:r>
          </a:p>
        </p:txBody>
      </p:sp>
    </p:spTree>
    <p:extLst>
      <p:ext uri="{BB962C8B-B14F-4D97-AF65-F5344CB8AC3E}">
        <p14:creationId xmlns:p14="http://schemas.microsoft.com/office/powerpoint/2010/main" val="26907836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6EB3-85AE-7542-AFE1-F417DF183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99703-48B9-8C46-BAB9-2A771C10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Palestinians want: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Liberation from the Israeli occupation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The right to return to their homeland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Equal rights for Palestinians within Israel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(Some want two states [Israel and Palestine]) </a:t>
            </a:r>
          </a:p>
        </p:txBody>
      </p:sp>
    </p:spTree>
    <p:extLst>
      <p:ext uri="{BB962C8B-B14F-4D97-AF65-F5344CB8AC3E}">
        <p14:creationId xmlns:p14="http://schemas.microsoft.com/office/powerpoint/2010/main" val="35791085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6EB3-85AE-7542-AFE1-F417DF183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99703-48B9-8C46-BAB9-2A771C10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Palestinians want: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Liberation from the Israeli occupation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The right to return to their homeland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Equal rights for Palestinians within Israel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(Some want two states [Israel and Palestine]) 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(Some want a single bi-national state of Israelis and Palestinians)</a:t>
            </a:r>
          </a:p>
        </p:txBody>
      </p:sp>
    </p:spTree>
    <p:extLst>
      <p:ext uri="{BB962C8B-B14F-4D97-AF65-F5344CB8AC3E}">
        <p14:creationId xmlns:p14="http://schemas.microsoft.com/office/powerpoint/2010/main" val="1859855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1973: October/”Yom Kippur” War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1979: Israeli-Egyptian Peace Treaty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1980s: Israel settles more civilians in West Bank and Gaza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1987-1993: First Palestinian Intifada (“Uprising”)</a:t>
            </a:r>
          </a:p>
          <a:p>
            <a:pPr lvl="1"/>
            <a:endParaRPr lang="en-US" sz="1400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4" name="Picture 2" descr="http://972mag.com/wp-content/uploads/2012/12/Screen-Shot-2012-12-10-at-11.54.11-AM.png">
            <a:extLst>
              <a:ext uri="{FF2B5EF4-FFF2-40B4-BE49-F238E27FC236}">
                <a16:creationId xmlns:a16="http://schemas.microsoft.com/office/drawing/2014/main" id="{CFF3A950-EAB8-EA4C-B1EE-DB2FD434A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15553"/>
            <a:ext cx="4296333" cy="286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1st intifada palestine">
            <a:extLst>
              <a:ext uri="{FF2B5EF4-FFF2-40B4-BE49-F238E27FC236}">
                <a16:creationId xmlns:a16="http://schemas.microsoft.com/office/drawing/2014/main" id="{5ED43713-AB55-7943-894F-C4E267F1B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95" y="3415553"/>
            <a:ext cx="3790905" cy="229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24880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6EB3-85AE-7542-AFE1-F417DF183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99703-48B9-8C46-BAB9-2A771C10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Palestinians want: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Liberation from the Israeli occupation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The right to return to their homeland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Equal rights for Palestinians within Israel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(Some want two states [Israel and Palestine]) 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(Some want a single bi-national state of Israelis and Palestinians)</a:t>
            </a:r>
          </a:p>
          <a:p>
            <a:r>
              <a:rPr lang="en-US" sz="2400" dirty="0"/>
              <a:t>Israelis want:</a:t>
            </a:r>
          </a:p>
        </p:txBody>
      </p:sp>
    </p:spTree>
    <p:extLst>
      <p:ext uri="{BB962C8B-B14F-4D97-AF65-F5344CB8AC3E}">
        <p14:creationId xmlns:p14="http://schemas.microsoft.com/office/powerpoint/2010/main" val="36090046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6EB3-85AE-7542-AFE1-F417DF183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99703-48B9-8C46-BAB9-2A771C10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Palestinians want: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Liberation from the Israeli occupation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The right to return to their homeland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Equal rights for Palestinians within Israel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(Some want two states [Israel and Palestine]) 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(Some want a single bi-national state of Israelis and Palestinians)</a:t>
            </a:r>
          </a:p>
          <a:p>
            <a:r>
              <a:rPr lang="en-US" sz="2400" dirty="0"/>
              <a:t>Israelis want: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A state populated and controlled primarily by Jews</a:t>
            </a:r>
          </a:p>
        </p:txBody>
      </p:sp>
    </p:spTree>
    <p:extLst>
      <p:ext uri="{BB962C8B-B14F-4D97-AF65-F5344CB8AC3E}">
        <p14:creationId xmlns:p14="http://schemas.microsoft.com/office/powerpoint/2010/main" val="56057824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6EB3-85AE-7542-AFE1-F417DF183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99703-48B9-8C46-BAB9-2A771C10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Palestinians want: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Liberation from the Israeli occupation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The right to return to their homeland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Equal rights for Palestinians within Israel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(Some want two states [Israel and Palestine]) 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(Some want a single bi-national state of Israelis and Palestinians)</a:t>
            </a:r>
          </a:p>
          <a:p>
            <a:r>
              <a:rPr lang="en-US" sz="2400" dirty="0"/>
              <a:t>Israelis want: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A state populated and controlled primarily by Jews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Safety and security</a:t>
            </a:r>
          </a:p>
        </p:txBody>
      </p:sp>
    </p:spTree>
    <p:extLst>
      <p:ext uri="{BB962C8B-B14F-4D97-AF65-F5344CB8AC3E}">
        <p14:creationId xmlns:p14="http://schemas.microsoft.com/office/powerpoint/2010/main" val="538115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6EB3-85AE-7542-AFE1-F417DF183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99703-48B9-8C46-BAB9-2A771C10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Palestinians want: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Liberation from the Israeli occupation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The right to return to their homeland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Equal rights for Palestinians within Israel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(Some want two states [Israel and Palestine]) 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(Some want a single bi-national state of Israelis and Palestinians)</a:t>
            </a:r>
          </a:p>
          <a:p>
            <a:r>
              <a:rPr lang="en-US" sz="2400" dirty="0"/>
              <a:t>Israelis want: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A state populated and controlled primarily by Jews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Safety and security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(Some want two states[Israel and Palestine])</a:t>
            </a:r>
          </a:p>
        </p:txBody>
      </p:sp>
    </p:spTree>
    <p:extLst>
      <p:ext uri="{BB962C8B-B14F-4D97-AF65-F5344CB8AC3E}">
        <p14:creationId xmlns:p14="http://schemas.microsoft.com/office/powerpoint/2010/main" val="16204164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96EB3-85AE-7542-AFE1-F417DF183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D99703-48B9-8C46-BAB9-2A771C10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Palestinians want: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Liberation from the Israeli occupation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The right to return to their homeland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Equal rights for Palestinians within Israel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(Some want two states [Israel and Palestine]) 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(Some want a single bi-national state of Israelis and Palestinians)</a:t>
            </a:r>
          </a:p>
          <a:p>
            <a:r>
              <a:rPr lang="en-US" sz="2400" dirty="0"/>
              <a:t>Israelis want: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A state populated and controlled primarily by Jews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Safety and security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(Some want two states[Israel and Palestine])</a:t>
            </a: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(Some want a single Jewish state and no Palestinian state [status quo]) </a:t>
            </a:r>
          </a:p>
        </p:txBody>
      </p:sp>
    </p:spTree>
    <p:extLst>
      <p:ext uri="{BB962C8B-B14F-4D97-AF65-F5344CB8AC3E}">
        <p14:creationId xmlns:p14="http://schemas.microsoft.com/office/powerpoint/2010/main" val="4150712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1973: October/”Yom Kippur” War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1979: Israeli-Egyptian Peace Treaty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1980s: Israel settles more civilians in West Bank and Gaza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1987-1993: First Palestinian Intifada (“Uprising”)</a:t>
            </a:r>
          </a:p>
          <a:p>
            <a:pPr lvl="1"/>
            <a:r>
              <a:rPr lang="en-US" sz="1400" dirty="0">
                <a:solidFill>
                  <a:srgbClr val="FFFFFF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1,376 Palestinians killed</a:t>
            </a:r>
          </a:p>
          <a:p>
            <a:pPr lvl="1"/>
            <a:endParaRPr lang="en-US" sz="1400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982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>
                <a:ea typeface="ヒラギノ角ゴ Pro W3" pitchFamily="-112" charset="-128"/>
              </a:rPr>
              <a:t>Key Moments in the Historical Geography of Israel/Palestine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1973: October/”Yom Kippur” War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1979: Israeli-Egyptian Peace Treaty</a:t>
            </a:r>
          </a:p>
          <a:p>
            <a:r>
              <a:rPr lang="en-US" sz="1800" dirty="0">
                <a:latin typeface="Franklin Gothic Book" charset="0"/>
                <a:ea typeface="ヒラギノ角ゴ Pro W3" charset="0"/>
                <a:cs typeface="ヒラギノ角ゴ Pro W3" charset="0"/>
              </a:rPr>
              <a:t>1980s: Israel settles more civilians in West Bank and Gaza</a:t>
            </a:r>
          </a:p>
          <a:p>
            <a:r>
              <a:rPr lang="en-US" sz="1800" dirty="0">
                <a:solidFill>
                  <a:srgbClr val="FFFF00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1987-1993: First Palestinian Intifada (“Uprising”)</a:t>
            </a:r>
          </a:p>
          <a:p>
            <a:pPr lvl="1"/>
            <a:r>
              <a:rPr lang="en-US" sz="1400" dirty="0">
                <a:solidFill>
                  <a:srgbClr val="FFFFFF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1,376 Palestinians killed</a:t>
            </a:r>
          </a:p>
          <a:p>
            <a:pPr lvl="1"/>
            <a:r>
              <a:rPr lang="en-US" sz="1400" dirty="0">
                <a:solidFill>
                  <a:srgbClr val="FFFFFF"/>
                </a:solidFill>
                <a:latin typeface="Franklin Gothic Book" charset="0"/>
                <a:ea typeface="ヒラギノ角ゴ Pro W3" charset="0"/>
                <a:cs typeface="ヒラギノ角ゴ Pro W3" charset="0"/>
              </a:rPr>
              <a:t>94 Israelis killed</a:t>
            </a:r>
          </a:p>
          <a:p>
            <a:pPr lvl="1"/>
            <a:endParaRPr lang="en-US" sz="1400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2800" b="1" i="1" dirty="0">
              <a:solidFill>
                <a:srgbClr val="FFFF00"/>
              </a:solidFill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6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sz="1800" dirty="0">
              <a:latin typeface="Franklin Gothic Book" charset="0"/>
              <a:ea typeface="ヒラギノ角ゴ Pro W3" charset="0"/>
              <a:cs typeface="ヒラギノ角ゴ Pro W3" charset="0"/>
            </a:endParaRPr>
          </a:p>
          <a:p>
            <a:pPr eaLnBrk="1" hangingPunct="1"/>
            <a:endParaRPr lang="en-US" dirty="0">
              <a:latin typeface="Franklin Gothic Book" charset="0"/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060211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3731</TotalTime>
  <Words>3009</Words>
  <Application>Microsoft Office PowerPoint</Application>
  <PresentationFormat>On-screen Show (4:3)</PresentationFormat>
  <Paragraphs>953</Paragraphs>
  <Slides>74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8" baseType="lpstr">
      <vt:lpstr>Arial</vt:lpstr>
      <vt:lpstr>Calibri</vt:lpstr>
      <vt:lpstr>Franklin Gothic Book</vt:lpstr>
      <vt:lpstr>Black</vt:lpstr>
      <vt:lpstr>Israel’s Withdrawal from Egypt’s Sinai Peninsula (1979-1982)</vt:lpstr>
      <vt:lpstr>Key Moments in the Historical Geography of Israel/Palestine</vt:lpstr>
      <vt:lpstr>Key Moments in the Historical Geography of Israel/Palestine</vt:lpstr>
      <vt:lpstr>PowerPoint Presentation</vt:lpstr>
      <vt:lpstr>PowerPoint Presentation</vt:lpstr>
      <vt:lpstr>Key Moments in the Historical Geography of Israel/Palestine</vt:lpstr>
      <vt:lpstr>Key Moments in the Historical Geography of Israel/Palestine</vt:lpstr>
      <vt:lpstr>Key Moments in the Historical Geography of Israel/Palestine</vt:lpstr>
      <vt:lpstr>Key Moments in the Historical Geography of Israel/Palestine</vt:lpstr>
      <vt:lpstr>Key Moments in the Historical Geography of Israel/Palestine</vt:lpstr>
      <vt:lpstr>Key Moments in the Historical Geography of Israel/Palestine</vt:lpstr>
      <vt:lpstr>Oslo Peace Accords</vt:lpstr>
      <vt:lpstr>Key Moments in the Historical Geography of Israel/Palestine</vt:lpstr>
      <vt:lpstr>Key Moments in the Historical Geography of Israel/Palestine</vt:lpstr>
      <vt:lpstr>PowerPoint Presentation</vt:lpstr>
      <vt:lpstr>Key Moments in the Historical Geography of Israel/Palestine</vt:lpstr>
      <vt:lpstr>Key Moments in the Historical Geography of Israel/Palestine</vt:lpstr>
      <vt:lpstr>PowerPoint Presentation</vt:lpstr>
      <vt:lpstr>PowerPoint Presentation</vt:lpstr>
      <vt:lpstr>Key Moments in the Historical Geography of Israel/Palestine</vt:lpstr>
      <vt:lpstr>Key Moments in the Historical Geography of Israel/Palestine</vt:lpstr>
      <vt:lpstr>PowerPoint Presentation</vt:lpstr>
      <vt:lpstr>PowerPoint Presentation</vt:lpstr>
      <vt:lpstr>PowerPoint Presentation</vt:lpstr>
      <vt:lpstr>Key Moments in the Historical Geography of Israel/Palestine</vt:lpstr>
      <vt:lpstr>PowerPoint Presentation</vt:lpstr>
      <vt:lpstr>Key Moments in the Historical Geography of Israel/Palestine</vt:lpstr>
      <vt:lpstr>PowerPoint Presentation</vt:lpstr>
      <vt:lpstr>PowerPoint Presentation</vt:lpstr>
      <vt:lpstr>PowerPoint Presentation</vt:lpstr>
      <vt:lpstr>Key Moments in the Historical Geography of Israel/Palestine</vt:lpstr>
      <vt:lpstr>Key Moments in the Historical Geography of Israel/Palestine</vt:lpstr>
      <vt:lpstr>PowerPoint Presentation</vt:lpstr>
      <vt:lpstr>Key Moments in the Historical Geography of Israel/Palestine</vt:lpstr>
      <vt:lpstr>PowerPoint Presentation</vt:lpstr>
      <vt:lpstr>Key Moments in the Historical Geography of Israel/Palestine</vt:lpstr>
      <vt:lpstr>Key Moments in the Historical Geography of Israel/Palestine</vt:lpstr>
      <vt:lpstr>Key Moments in the Historical Geography of Israel/Palestine</vt:lpstr>
      <vt:lpstr>Key Moments in the Historical Geography of Israel/Palestine</vt:lpstr>
      <vt:lpstr>Key Moments in the Historical Geography of Israel/Palestine</vt:lpstr>
      <vt:lpstr>Key Moments in the Historical Geography of Israel/Palestine</vt:lpstr>
      <vt:lpstr>PowerPoint Presentation</vt:lpstr>
      <vt:lpstr>PowerPoint Presentation</vt:lpstr>
      <vt:lpstr>Key Moments in the Historical Geography of Israel/Palestine</vt:lpstr>
      <vt:lpstr>Key Moments in the Historical Geography of Israel/Palestine</vt:lpstr>
      <vt:lpstr>Key Moments in the Historical Geography of Israel/Palestine</vt:lpstr>
      <vt:lpstr>Key Moments in the Historical Geography of Israel/Palestine</vt:lpstr>
      <vt:lpstr>Key Moments in the Historical Geography of Israel/Palestine</vt:lpstr>
      <vt:lpstr>Key Moments in the Historical Geography of Israel/Palestine</vt:lpstr>
      <vt:lpstr>Key Moments in the Historical Geography of Israel/Palestine</vt:lpstr>
      <vt:lpstr>Key Moments in the Historical Geography of Israel/Palestine</vt:lpstr>
      <vt:lpstr>Key Moments in the Historical Geography of Israel/Palestine</vt:lpstr>
      <vt:lpstr>Key Moments in the Historical Geography of Israel/Palestine</vt:lpstr>
      <vt:lpstr>Key Moments in the Historical Geography of Israel/Palestine</vt:lpstr>
      <vt:lpstr>Key Moments in the Historical Geography of Israel/Palestine</vt:lpstr>
      <vt:lpstr>Key Moments in the Historical Geography of Israel/Palestine</vt:lpstr>
      <vt:lpstr>Key Moments in the Historical Geography of Israel/Palestine</vt:lpstr>
      <vt:lpstr>Key Moments in the Historical Geography of Israel/Palestine</vt:lpstr>
      <vt:lpstr>Key Moments in the Historical Geography of Israel/Palestine</vt:lpstr>
      <vt:lpstr>Key Moments in the Historical Geography of Israel/Palestine</vt:lpstr>
      <vt:lpstr>Key Moments in the Historical Geography of Israel/Palestine</vt:lpstr>
      <vt:lpstr>Key Moments in the Historical Geography of Israel/Palestine</vt:lpstr>
      <vt:lpstr>In Sum</vt:lpstr>
      <vt:lpstr>In Sum</vt:lpstr>
      <vt:lpstr>In Sum</vt:lpstr>
      <vt:lpstr>In Sum</vt:lpstr>
      <vt:lpstr>In Sum</vt:lpstr>
      <vt:lpstr>In Sum</vt:lpstr>
      <vt:lpstr>In Sum</vt:lpstr>
      <vt:lpstr>In Sum</vt:lpstr>
      <vt:lpstr>In Sum</vt:lpstr>
      <vt:lpstr>In Sum</vt:lpstr>
      <vt:lpstr>In Sum</vt:lpstr>
      <vt:lpstr>In Sum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Israel/Palestine: An Introduction</dc:title>
  <dc:creator>Ross, Robert</dc:creator>
  <cp:lastModifiedBy>Church Office</cp:lastModifiedBy>
  <cp:revision>169</cp:revision>
  <dcterms:created xsi:type="dcterms:W3CDTF">2014-05-01T15:17:48Z</dcterms:created>
  <dcterms:modified xsi:type="dcterms:W3CDTF">2019-08-01T14:43:02Z</dcterms:modified>
</cp:coreProperties>
</file>